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59" r:id="rId6"/>
    <p:sldId id="262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609" autoAdjust="0"/>
  </p:normalViewPr>
  <p:slideViewPr>
    <p:cSldViewPr>
      <p:cViewPr varScale="1">
        <p:scale>
          <a:sx n="86" d="100"/>
          <a:sy n="86" d="100"/>
        </p:scale>
        <p:origin x="7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0F67E-91E7-4566-89AA-065CEE727AC0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D8A98-0C38-4347-B74B-C10CC642BE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0037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Josée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D8A98-0C38-4347-B74B-C10CC642BEA4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1311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Josée</a:t>
            </a:r>
          </a:p>
          <a:p>
            <a:endParaRPr lang="en-CA" dirty="0" smtClean="0"/>
          </a:p>
          <a:p>
            <a:r>
              <a:rPr lang="en-CA" dirty="0" err="1" smtClean="0"/>
              <a:t>En</a:t>
            </a:r>
            <a:r>
              <a:rPr lang="en-CA" dirty="0" smtClean="0"/>
              <a:t> 2012, nous </a:t>
            </a:r>
            <a:r>
              <a:rPr lang="en-CA" dirty="0" err="1" smtClean="0"/>
              <a:t>avons</a:t>
            </a:r>
            <a:r>
              <a:rPr lang="en-CA" dirty="0" smtClean="0"/>
              <a:t> fait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étude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exploratoire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dans</a:t>
            </a:r>
            <a:r>
              <a:rPr lang="en-CA" baseline="0" dirty="0" smtClean="0"/>
              <a:t> le but </a:t>
            </a:r>
            <a:r>
              <a:rPr lang="en-CA" baseline="0" dirty="0" err="1" smtClean="0"/>
              <a:t>d’examiner</a:t>
            </a:r>
            <a:r>
              <a:rPr lang="en-CA" baseline="0" dirty="0" smtClean="0"/>
              <a:t> les </a:t>
            </a:r>
            <a:r>
              <a:rPr lang="en-CA" baseline="0" dirty="0" err="1" smtClean="0"/>
              <a:t>approches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pédagogiques</a:t>
            </a:r>
            <a:r>
              <a:rPr lang="en-CA" baseline="0" dirty="0" smtClean="0"/>
              <a:t>  et les </a:t>
            </a:r>
            <a:r>
              <a:rPr lang="en-CA" baseline="0" dirty="0" err="1" smtClean="0"/>
              <a:t>contenus</a:t>
            </a:r>
            <a:r>
              <a:rPr lang="en-CA" baseline="0" dirty="0" smtClean="0"/>
              <a:t> de formation au </a:t>
            </a:r>
            <a:r>
              <a:rPr lang="en-CA" baseline="0" dirty="0" err="1" smtClean="0"/>
              <a:t>sujet</a:t>
            </a:r>
            <a:r>
              <a:rPr lang="en-CA" baseline="0" dirty="0" smtClean="0"/>
              <a:t> de </a:t>
            </a:r>
            <a:r>
              <a:rPr lang="en-CA" baseline="0" dirty="0" err="1" smtClean="0"/>
              <a:t>l’offre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ative</a:t>
            </a:r>
            <a:r>
              <a:rPr lang="en-CA" baseline="0" dirty="0" smtClean="0"/>
              <a:t> de services </a:t>
            </a:r>
            <a:r>
              <a:rPr lang="en-CA" baseline="0" dirty="0" err="1" smtClean="0"/>
              <a:t>en</a:t>
            </a:r>
            <a:r>
              <a:rPr lang="en-CA" baseline="0" dirty="0" smtClean="0"/>
              <a:t> FR </a:t>
            </a:r>
            <a:r>
              <a:rPr lang="en-CA" baseline="0" dirty="0" err="1" smtClean="0"/>
              <a:t>dans</a:t>
            </a:r>
            <a:r>
              <a:rPr lang="en-CA" baseline="0" dirty="0" smtClean="0"/>
              <a:t> les programmes de formation </a:t>
            </a:r>
            <a:r>
              <a:rPr lang="en-CA" baseline="0" dirty="0" err="1" smtClean="0"/>
              <a:t>en</a:t>
            </a:r>
            <a:r>
              <a:rPr lang="en-CA" baseline="0" dirty="0" smtClean="0"/>
              <a:t> santé et service social.</a:t>
            </a:r>
          </a:p>
          <a:p>
            <a:endParaRPr lang="en-CA" baseline="0" dirty="0" smtClean="0"/>
          </a:p>
          <a:p>
            <a:r>
              <a:rPr lang="en-CA" baseline="0" dirty="0" smtClean="0"/>
              <a:t>Un </a:t>
            </a:r>
            <a:r>
              <a:rPr lang="en-CA" baseline="0" dirty="0" err="1" smtClean="0"/>
              <a:t>sondage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en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ligne</a:t>
            </a:r>
            <a:r>
              <a:rPr lang="en-CA" baseline="0" dirty="0" smtClean="0"/>
              <a:t> a </a:t>
            </a:r>
            <a:r>
              <a:rPr lang="en-CA" baseline="0" dirty="0" err="1" smtClean="0"/>
              <a:t>été</a:t>
            </a:r>
            <a:r>
              <a:rPr lang="en-CA" baseline="0" dirty="0" smtClean="0"/>
              <a:t> </a:t>
            </a:r>
            <a:r>
              <a:rPr lang="en-CA" baseline="0" dirty="0" err="1" smtClean="0"/>
              <a:t>envoyé</a:t>
            </a:r>
            <a:r>
              <a:rPr lang="en-CA" baseline="0" dirty="0" smtClean="0"/>
              <a:t> aux </a:t>
            </a:r>
            <a:r>
              <a:rPr lang="en-CA" baseline="0" dirty="0" err="1" smtClean="0"/>
              <a:t>professeurs</a:t>
            </a:r>
            <a:r>
              <a:rPr lang="en-CA" baseline="0" dirty="0" smtClean="0"/>
              <a:t> des 11 institutions </a:t>
            </a:r>
            <a:r>
              <a:rPr lang="en-CA" baseline="0" dirty="0" err="1" smtClean="0"/>
              <a:t>membres</a:t>
            </a:r>
            <a:r>
              <a:rPr lang="en-CA" baseline="0" dirty="0" smtClean="0"/>
              <a:t> du CNFS.  </a:t>
            </a:r>
          </a:p>
          <a:p>
            <a:endParaRPr lang="en-CA" baseline="0" dirty="0" smtClean="0"/>
          </a:p>
          <a:p>
            <a:r>
              <a:rPr lang="en-CA" baseline="0" dirty="0" err="1" smtClean="0"/>
              <a:t>En</a:t>
            </a:r>
            <a:r>
              <a:rPr lang="en-CA" baseline="0" dirty="0" smtClean="0"/>
              <a:t> </a:t>
            </a:r>
            <a:r>
              <a:rPr lang="en-CA" baseline="0" dirty="0" err="1" smtClean="0"/>
              <a:t>gros</a:t>
            </a:r>
            <a:r>
              <a:rPr lang="en-CA" baseline="0" dirty="0" smtClean="0"/>
              <a:t>, les </a:t>
            </a:r>
            <a:r>
              <a:rPr lang="en-CA" baseline="0" dirty="0" err="1" smtClean="0"/>
              <a:t>réponses</a:t>
            </a:r>
            <a:r>
              <a:rPr lang="en-CA" baseline="0" dirty="0" smtClean="0"/>
              <a:t> au </a:t>
            </a:r>
            <a:r>
              <a:rPr lang="en-CA" baseline="0" dirty="0" err="1" smtClean="0"/>
              <a:t>sondage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montraient</a:t>
            </a:r>
            <a:r>
              <a:rPr lang="en-CA" baseline="0" dirty="0" smtClean="0"/>
              <a:t> que les </a:t>
            </a:r>
            <a:r>
              <a:rPr lang="en-CA" baseline="0" dirty="0" err="1" smtClean="0"/>
              <a:t>répondants</a:t>
            </a:r>
            <a:r>
              <a:rPr lang="en-CA" baseline="0" dirty="0" smtClean="0"/>
              <a:t> se </a:t>
            </a:r>
            <a:r>
              <a:rPr lang="en-CA" baseline="0" dirty="0" err="1" smtClean="0"/>
              <a:t>sentent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peu</a:t>
            </a:r>
            <a:r>
              <a:rPr lang="en-CA" baseline="0" dirty="0" smtClean="0"/>
              <a:t> </a:t>
            </a:r>
            <a:r>
              <a:rPr lang="en-CA" baseline="0" dirty="0" err="1" smtClean="0"/>
              <a:t>outillés</a:t>
            </a:r>
            <a:r>
              <a:rPr lang="en-CA" baseline="0" dirty="0" smtClean="0"/>
              <a:t> pour </a:t>
            </a:r>
            <a:r>
              <a:rPr lang="en-CA" baseline="0" dirty="0" err="1" smtClean="0"/>
              <a:t>offrir</a:t>
            </a:r>
            <a:r>
              <a:rPr lang="en-CA" baseline="0" dirty="0" smtClean="0"/>
              <a:t> </a:t>
            </a:r>
            <a:r>
              <a:rPr lang="en-CA" baseline="0" dirty="0" err="1" smtClean="0"/>
              <a:t>une</a:t>
            </a:r>
            <a:r>
              <a:rPr lang="en-CA" baseline="0" dirty="0" smtClean="0"/>
              <a:t> formation sur </a:t>
            </a:r>
            <a:r>
              <a:rPr lang="en-CA" baseline="0" dirty="0" err="1" smtClean="0"/>
              <a:t>l’offre</a:t>
            </a:r>
            <a:r>
              <a:rPr lang="en-CA" baseline="0" dirty="0" smtClean="0"/>
              <a:t> active </a:t>
            </a:r>
            <a:r>
              <a:rPr lang="en-CA" baseline="0" dirty="0" err="1" smtClean="0"/>
              <a:t>dans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leur</a:t>
            </a:r>
            <a:r>
              <a:rPr lang="en-CA" baseline="0" dirty="0" smtClean="0"/>
              <a:t> </a:t>
            </a:r>
            <a:r>
              <a:rPr lang="en-CA" baseline="0" dirty="0" err="1" smtClean="0"/>
              <a:t>cours</a:t>
            </a:r>
            <a:r>
              <a:rPr lang="en-CA" baseline="0" dirty="0" smtClean="0"/>
              <a:t>. 71% </a:t>
            </a:r>
            <a:r>
              <a:rPr lang="en-CA" baseline="0" dirty="0" err="1" smtClean="0"/>
              <a:t>ont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répondu</a:t>
            </a:r>
            <a:r>
              <a:rPr lang="en-CA" baseline="0" dirty="0" smtClean="0"/>
              <a:t> </a:t>
            </a:r>
            <a:r>
              <a:rPr lang="en-CA" baseline="0" dirty="0" err="1" smtClean="0"/>
              <a:t>qu’ils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n’avaient</a:t>
            </a:r>
            <a:r>
              <a:rPr lang="en-CA" baseline="0" dirty="0" smtClean="0"/>
              <a:t> pas </a:t>
            </a:r>
            <a:r>
              <a:rPr lang="en-CA" baseline="0" dirty="0" err="1" smtClean="0"/>
              <a:t>reçu</a:t>
            </a:r>
            <a:r>
              <a:rPr lang="en-CA" baseline="0" dirty="0" smtClean="0"/>
              <a:t> de formation sur les </a:t>
            </a:r>
            <a:r>
              <a:rPr lang="en-CA" baseline="0" dirty="0" err="1" smtClean="0"/>
              <a:t>stratégies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d’enseignement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favorisant</a:t>
            </a:r>
            <a:r>
              <a:rPr lang="en-CA" baseline="0" dirty="0" smtClean="0"/>
              <a:t> la formation des </a:t>
            </a:r>
            <a:r>
              <a:rPr lang="en-CA" baseline="0" dirty="0" err="1" smtClean="0"/>
              <a:t>futurs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professionnels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appelé</a:t>
            </a:r>
            <a:r>
              <a:rPr lang="en-CA" baseline="0" dirty="0" smtClean="0"/>
              <a:t> à </a:t>
            </a:r>
            <a:r>
              <a:rPr lang="en-CA" baseline="0" dirty="0" err="1" smtClean="0"/>
              <a:t>travailler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auprès</a:t>
            </a:r>
            <a:r>
              <a:rPr lang="en-CA" baseline="0" dirty="0" smtClean="0"/>
              <a:t> des CLOSM.  </a:t>
            </a:r>
          </a:p>
          <a:p>
            <a:endParaRPr lang="en-CA" baseline="0" dirty="0" smtClean="0"/>
          </a:p>
          <a:p>
            <a:r>
              <a:rPr lang="en-CA" baseline="0" dirty="0" err="1" smtClean="0"/>
              <a:t>Plusieurs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répondants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ont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aussi</a:t>
            </a:r>
            <a:r>
              <a:rPr lang="en-CA" baseline="0" dirty="0" smtClean="0"/>
              <a:t> </a:t>
            </a:r>
            <a:r>
              <a:rPr lang="en-CA" baseline="0" dirty="0" err="1" smtClean="0"/>
              <a:t>indiqué</a:t>
            </a:r>
            <a:r>
              <a:rPr lang="en-CA" baseline="0" dirty="0" smtClean="0"/>
              <a:t> </a:t>
            </a:r>
            <a:r>
              <a:rPr lang="en-CA" baseline="0" dirty="0" err="1" smtClean="0"/>
              <a:t>qu’ils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souhaitaient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recevoir</a:t>
            </a:r>
            <a:r>
              <a:rPr lang="en-CA" baseline="0" dirty="0" smtClean="0"/>
              <a:t> de la formation </a:t>
            </a:r>
            <a:r>
              <a:rPr lang="en-CA" baseline="0" dirty="0" err="1" smtClean="0"/>
              <a:t>dans</a:t>
            </a:r>
            <a:r>
              <a:rPr lang="en-CA" baseline="0" dirty="0" smtClean="0"/>
              <a:t> le but de </a:t>
            </a:r>
            <a:r>
              <a:rPr lang="en-CA" baseline="0" dirty="0" err="1" smtClean="0"/>
              <a:t>nourrir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leurs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propres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connaissances</a:t>
            </a:r>
            <a:r>
              <a:rPr lang="en-CA" baseline="0" dirty="0" smtClean="0"/>
              <a:t> et </a:t>
            </a:r>
            <a:r>
              <a:rPr lang="en-CA" baseline="0" dirty="0" err="1" smtClean="0"/>
              <a:t>leur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sensibilisation</a:t>
            </a:r>
            <a:r>
              <a:rPr lang="en-CA" baseline="0" dirty="0" smtClean="0"/>
              <a:t> aux </a:t>
            </a:r>
            <a:r>
              <a:rPr lang="en-CA" baseline="0" dirty="0" err="1" smtClean="0"/>
              <a:t>communités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linguistiques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en</a:t>
            </a:r>
            <a:r>
              <a:rPr lang="en-CA" baseline="0" dirty="0" smtClean="0"/>
              <a:t> situation </a:t>
            </a:r>
            <a:r>
              <a:rPr lang="en-CA" baseline="0" dirty="0" err="1" smtClean="0"/>
              <a:t>minoritaire</a:t>
            </a:r>
            <a:r>
              <a:rPr lang="en-CA" baseline="0" dirty="0" smtClean="0"/>
              <a:t>. </a:t>
            </a:r>
          </a:p>
          <a:p>
            <a:endParaRPr lang="en-CA" baseline="0" dirty="0" smtClean="0"/>
          </a:p>
          <a:p>
            <a:r>
              <a:rPr lang="en-CA" baseline="0" dirty="0" err="1" smtClean="0"/>
              <a:t>Barrières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ou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défis</a:t>
            </a:r>
            <a:r>
              <a:rPr lang="en-CA" baseline="0" dirty="0" smtClean="0"/>
              <a:t> = </a:t>
            </a:r>
            <a:r>
              <a:rPr lang="en-CA" baseline="0" dirty="0" err="1" smtClean="0"/>
              <a:t>manque</a:t>
            </a:r>
            <a:r>
              <a:rPr lang="en-CA" baseline="0" dirty="0" smtClean="0"/>
              <a:t> de temps, </a:t>
            </a:r>
            <a:r>
              <a:rPr lang="en-CA" baseline="0" dirty="0" err="1" smtClean="0"/>
              <a:t>horaire</a:t>
            </a:r>
            <a:r>
              <a:rPr lang="en-CA" baseline="0" dirty="0" smtClean="0"/>
              <a:t> chargé</a:t>
            </a:r>
          </a:p>
          <a:p>
            <a:endParaRPr lang="en-CA" baseline="0" dirty="0" smtClean="0"/>
          </a:p>
          <a:p>
            <a:r>
              <a:rPr lang="en-CA" baseline="0" dirty="0" err="1" smtClean="0"/>
              <a:t>Cette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étude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mena</a:t>
            </a:r>
            <a:r>
              <a:rPr lang="en-CA" baseline="0" dirty="0" smtClean="0"/>
              <a:t> à la publication de </a:t>
            </a:r>
            <a:r>
              <a:rPr lang="en-CA" baseline="0" dirty="0" err="1" smtClean="0"/>
              <a:t>lignes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directrices</a:t>
            </a:r>
            <a:r>
              <a:rPr lang="en-CA" baseline="0" dirty="0" smtClean="0"/>
              <a:t> pour la formation à </a:t>
            </a:r>
            <a:r>
              <a:rPr lang="en-CA" baseline="0" dirty="0" err="1" smtClean="0"/>
              <a:t>l’offre</a:t>
            </a:r>
            <a:r>
              <a:rPr lang="en-CA" baseline="0" dirty="0" smtClean="0"/>
              <a:t> active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D8A98-0C38-4347-B74B-C10CC642BEA4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370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 smtClean="0"/>
              <a:t>Nous avions rencontré les professeurs au préalable,</a:t>
            </a:r>
            <a:r>
              <a:rPr lang="fr-CA" sz="1200" baseline="0" dirty="0" smtClean="0"/>
              <a:t> discuté ensemble de ce qui pourrait être fait dans le contexte de leur cours, leur avons présenté la Boîte à outils, nous les avons côtoyé et appuyé dans leurs démarches mais c’était eux qui s’occupait de donner la formation, selon ce qui convenait à leur cours.  </a:t>
            </a:r>
            <a:endParaRPr lang="fr-CA" sz="1200" dirty="0" smtClean="0"/>
          </a:p>
          <a:p>
            <a:endParaRPr lang="en-CA" dirty="0" smtClean="0"/>
          </a:p>
          <a:p>
            <a:r>
              <a:rPr lang="fr-CA" dirty="0" smtClean="0"/>
              <a:t>Les professeures n’étaient pas au courant des besoins d’apprentissage des étudiants sur l’OA</a:t>
            </a:r>
          </a:p>
          <a:p>
            <a:r>
              <a:rPr lang="fr-CA" b="1" dirty="0" smtClean="0"/>
              <a:t>plusieurs </a:t>
            </a:r>
            <a:r>
              <a:rPr lang="fr-CA" dirty="0" smtClean="0"/>
              <a:t>profs disent qu’elles prenaient pour acquis que le fait d’enseigner en français préparait les étudiants à travailler en français.</a:t>
            </a:r>
          </a:p>
          <a:p>
            <a:r>
              <a:rPr lang="fr-CA" dirty="0" smtClean="0"/>
              <a:t>Certaines d’entre elles avaient grandi au </a:t>
            </a:r>
            <a:r>
              <a:rPr lang="fr-CA" dirty="0" err="1" smtClean="0"/>
              <a:t>Qc</a:t>
            </a:r>
            <a:r>
              <a:rPr lang="fr-CA" dirty="0" smtClean="0"/>
              <a:t> et</a:t>
            </a:r>
            <a:r>
              <a:rPr lang="fr-CA" baseline="0" dirty="0" smtClean="0"/>
              <a:t> se disaient pas tout à fait conscientisées à l’importance de l’offre et de l’accès à des services dans sa langue </a:t>
            </a:r>
            <a:r>
              <a:rPr lang="fr-CA" b="1" baseline="0" dirty="0" smtClean="0"/>
              <a:t>à leur arrivée en poste</a:t>
            </a:r>
            <a:r>
              <a:rPr lang="fr-CA" baseline="0" dirty="0" smtClean="0"/>
              <a:t>.</a:t>
            </a:r>
          </a:p>
          <a:p>
            <a:endParaRPr lang="en-CA" dirty="0" smtClean="0"/>
          </a:p>
          <a:p>
            <a:r>
              <a:rPr lang="fr-CA" u="sng" baseline="0" dirty="0" smtClean="0"/>
              <a:t>Leur perspective de l’impact sur les étudiants:</a:t>
            </a:r>
          </a:p>
          <a:p>
            <a:r>
              <a:rPr lang="fr-CA" baseline="0" dirty="0" smtClean="0"/>
              <a:t>Étudiants du NB semblaient avoir une plus forte sensibilisation au fait  français</a:t>
            </a:r>
          </a:p>
          <a:p>
            <a:r>
              <a:rPr lang="fr-CA" b="1" baseline="0" dirty="0" smtClean="0"/>
              <a:t>Conscientisation/réalisation que la langue peut avoir un impact sur la santé</a:t>
            </a:r>
            <a:r>
              <a:rPr lang="fr-CA" baseline="0" dirty="0" smtClean="0"/>
              <a:t>, pas seulement sur l’appréciation des services</a:t>
            </a:r>
          </a:p>
          <a:p>
            <a:r>
              <a:rPr lang="fr-CA" baseline="0" dirty="0" smtClean="0"/>
              <a:t>Importance de leur rôle comme futur intervenant</a:t>
            </a:r>
          </a:p>
          <a:p>
            <a:r>
              <a:rPr lang="fr-CA" b="1" baseline="0" dirty="0" smtClean="0"/>
              <a:t>Déclic plus approfondi au stage</a:t>
            </a:r>
          </a:p>
          <a:p>
            <a:endParaRPr lang="en-CA" dirty="0" smtClean="0"/>
          </a:p>
          <a:p>
            <a:r>
              <a:rPr lang="fr-CA" u="sng" baseline="0" dirty="0" smtClean="0"/>
              <a:t>Propositions d’amélioration: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baseline="0" dirty="0" smtClean="0"/>
              <a:t>Faire en sorte que l’OA soit un </a:t>
            </a:r>
            <a:r>
              <a:rPr lang="fr-CA" b="1" baseline="0" dirty="0" smtClean="0"/>
              <a:t>concept intégré et coordonné dans les programmes </a:t>
            </a:r>
            <a:r>
              <a:rPr lang="fr-CA" baseline="0" dirty="0" smtClean="0"/>
              <a:t>(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augmentation de l’exigence à mesure; pour que l’OA devienne un automatisme)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</a:t>
            </a:r>
            <a:r>
              <a:rPr lang="fr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 soit un </a:t>
            </a:r>
            <a:r>
              <a:rPr lang="fr-CA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concept formalisé et officiel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Moments de </a:t>
            </a:r>
            <a:r>
              <a:rPr lang="fr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consultations entre les profs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Conscientisation auprès des Anglophones et Francophiles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Amener les étudiants à la réflexion,</a:t>
            </a:r>
            <a:r>
              <a:rPr lang="fr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les amener plus loin, à faire des liens avec d’autres concepts ou expériences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D8A98-0C38-4347-B74B-C10CC642BEA4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5478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Josée</a:t>
            </a:r>
          </a:p>
          <a:p>
            <a:endParaRPr lang="en-CA" dirty="0" smtClean="0"/>
          </a:p>
          <a:p>
            <a:r>
              <a:rPr lang="en-CA" dirty="0" err="1" smtClean="0"/>
              <a:t>En</a:t>
            </a:r>
            <a:r>
              <a:rPr lang="en-CA" dirty="0" smtClean="0"/>
              <a:t> 2015, nous </a:t>
            </a:r>
            <a:r>
              <a:rPr lang="en-CA" dirty="0" err="1" smtClean="0"/>
              <a:t>avons</a:t>
            </a:r>
            <a:r>
              <a:rPr lang="en-CA" dirty="0" smtClean="0"/>
              <a:t> </a:t>
            </a:r>
            <a:r>
              <a:rPr lang="en-CA" dirty="0" err="1" smtClean="0"/>
              <a:t>proposé</a:t>
            </a:r>
            <a:r>
              <a:rPr lang="en-CA" dirty="0" smtClean="0"/>
              <a:t> un </a:t>
            </a:r>
            <a:r>
              <a:rPr lang="en-CA" dirty="0" err="1" smtClean="0"/>
              <a:t>projet</a:t>
            </a:r>
            <a:r>
              <a:rPr lang="en-CA" dirty="0" smtClean="0"/>
              <a:t> </a:t>
            </a:r>
            <a:r>
              <a:rPr lang="en-CA" dirty="0" err="1" smtClean="0"/>
              <a:t>pilote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où</a:t>
            </a:r>
            <a:r>
              <a:rPr lang="en-CA" baseline="0" dirty="0" smtClean="0"/>
              <a:t> nous </a:t>
            </a:r>
            <a:r>
              <a:rPr lang="en-CA" baseline="0" dirty="0" err="1" smtClean="0"/>
              <a:t>avons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développé</a:t>
            </a:r>
            <a:r>
              <a:rPr lang="en-CA" baseline="0" dirty="0" smtClean="0"/>
              <a:t> et </a:t>
            </a:r>
            <a:r>
              <a:rPr lang="en-CA" baseline="0" dirty="0" err="1" smtClean="0"/>
              <a:t>expérimenté</a:t>
            </a:r>
            <a:r>
              <a:rPr lang="en-CA" baseline="0" dirty="0" smtClean="0"/>
              <a:t> </a:t>
            </a:r>
            <a:r>
              <a:rPr lang="en-CA" baseline="0" dirty="0" err="1" smtClean="0"/>
              <a:t>une</a:t>
            </a:r>
            <a:r>
              <a:rPr lang="en-CA" baseline="0" dirty="0" smtClean="0"/>
              <a:t> formation à </a:t>
            </a:r>
            <a:r>
              <a:rPr lang="en-CA" baseline="0" dirty="0" err="1" smtClean="0"/>
              <a:t>l’enseignement</a:t>
            </a:r>
            <a:r>
              <a:rPr lang="en-CA" baseline="0" dirty="0" smtClean="0"/>
              <a:t> de </a:t>
            </a:r>
            <a:r>
              <a:rPr lang="en-CA" baseline="0" dirty="0" err="1" smtClean="0"/>
              <a:t>l’oa</a:t>
            </a:r>
            <a:r>
              <a:rPr lang="en-CA" baseline="0" dirty="0" smtClean="0"/>
              <a:t> pour les </a:t>
            </a:r>
            <a:r>
              <a:rPr lang="en-CA" baseline="0" dirty="0" err="1" smtClean="0"/>
              <a:t>professeurs</a:t>
            </a:r>
            <a:r>
              <a:rPr lang="en-CA" baseline="0" dirty="0" smtClean="0"/>
              <a:t> et </a:t>
            </a:r>
            <a:r>
              <a:rPr lang="en-CA" baseline="0" dirty="0" err="1" smtClean="0"/>
              <a:t>formateurs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d’universités</a:t>
            </a:r>
            <a:r>
              <a:rPr lang="en-CA" baseline="0" dirty="0" smtClean="0"/>
              <a:t>.  </a:t>
            </a:r>
          </a:p>
          <a:p>
            <a:endParaRPr lang="en-CA" baseline="0" dirty="0" smtClean="0"/>
          </a:p>
          <a:p>
            <a:r>
              <a:rPr lang="en-CA" baseline="0" dirty="0" err="1" smtClean="0"/>
              <a:t>C’était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une</a:t>
            </a:r>
            <a:r>
              <a:rPr lang="en-CA" baseline="0" dirty="0" smtClean="0"/>
              <a:t> f</a:t>
            </a:r>
            <a:r>
              <a:rPr lang="en-CA" dirty="0" smtClean="0"/>
              <a:t>ormation </a:t>
            </a:r>
            <a:r>
              <a:rPr lang="en-CA" dirty="0" err="1" smtClean="0"/>
              <a:t>en</a:t>
            </a:r>
            <a:r>
              <a:rPr lang="en-CA" baseline="0" dirty="0" smtClean="0"/>
              <a:t> </a:t>
            </a:r>
            <a:r>
              <a:rPr lang="en-CA" baseline="0" dirty="0" err="1" smtClean="0"/>
              <a:t>présentiel</a:t>
            </a:r>
            <a:r>
              <a:rPr lang="en-CA" baseline="0" dirty="0" smtClean="0"/>
              <a:t> de 3 sessions de 3 </a:t>
            </a:r>
            <a:r>
              <a:rPr lang="en-CA" baseline="0" dirty="0" err="1" smtClean="0"/>
              <a:t>heures</a:t>
            </a:r>
            <a:endParaRPr lang="en-CA" baseline="0" dirty="0" smtClean="0"/>
          </a:p>
          <a:p>
            <a:endParaRPr lang="en-CA" baseline="0" dirty="0" smtClean="0"/>
          </a:p>
          <a:p>
            <a:r>
              <a:rPr lang="en-CA" baseline="0" dirty="0" err="1" smtClean="0"/>
              <a:t>Lorsque</a:t>
            </a:r>
            <a:r>
              <a:rPr lang="en-CA" baseline="0" dirty="0" smtClean="0"/>
              <a:t> nous </a:t>
            </a:r>
            <a:r>
              <a:rPr lang="en-CA" baseline="0" dirty="0" err="1" smtClean="0"/>
              <a:t>avons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lancé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l’invitation</a:t>
            </a:r>
            <a:r>
              <a:rPr lang="en-CA" baseline="0" dirty="0" smtClean="0"/>
              <a:t>, </a:t>
            </a:r>
            <a:r>
              <a:rPr lang="en-CA" baseline="0" dirty="0" err="1" smtClean="0"/>
              <a:t>il</a:t>
            </a:r>
            <a:r>
              <a:rPr lang="en-CA" baseline="0" dirty="0" smtClean="0"/>
              <a:t> y </a:t>
            </a:r>
            <a:r>
              <a:rPr lang="en-CA" baseline="0" dirty="0" err="1" smtClean="0"/>
              <a:t>avait</a:t>
            </a:r>
            <a:r>
              <a:rPr lang="en-CA" baseline="0" dirty="0" smtClean="0"/>
              <a:t> un grand </a:t>
            </a:r>
            <a:r>
              <a:rPr lang="en-CA" baseline="0" dirty="0" err="1" smtClean="0"/>
              <a:t>intérêt</a:t>
            </a:r>
            <a:r>
              <a:rPr lang="en-CA" baseline="0" dirty="0" smtClean="0"/>
              <a:t>, </a:t>
            </a:r>
            <a:r>
              <a:rPr lang="en-CA" baseline="0" dirty="0" err="1" smtClean="0"/>
              <a:t>mais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il</a:t>
            </a:r>
            <a:r>
              <a:rPr lang="en-CA" baseline="0" dirty="0" smtClean="0"/>
              <a:t> a </a:t>
            </a:r>
            <a:r>
              <a:rPr lang="en-CA" baseline="0" dirty="0" err="1" smtClean="0"/>
              <a:t>été</a:t>
            </a:r>
            <a:r>
              <a:rPr lang="en-CA" baseline="0" dirty="0" smtClean="0"/>
              <a:t> difficile de </a:t>
            </a:r>
            <a:r>
              <a:rPr lang="en-CA" baseline="0" dirty="0" err="1" smtClean="0"/>
              <a:t>rejoindre</a:t>
            </a:r>
            <a:r>
              <a:rPr lang="en-CA" baseline="0" dirty="0" smtClean="0"/>
              <a:t> les </a:t>
            </a:r>
            <a:r>
              <a:rPr lang="en-CA" baseline="0" dirty="0" err="1" smtClean="0"/>
              <a:t>professeurs</a:t>
            </a:r>
            <a:r>
              <a:rPr lang="en-CA" baseline="0" dirty="0" smtClean="0"/>
              <a:t> et de </a:t>
            </a:r>
            <a:r>
              <a:rPr lang="en-CA" baseline="0" dirty="0" err="1" smtClean="0"/>
              <a:t>trouver</a:t>
            </a:r>
            <a:r>
              <a:rPr lang="en-CA" baseline="0" dirty="0" smtClean="0"/>
              <a:t> un </a:t>
            </a:r>
            <a:r>
              <a:rPr lang="en-CA" baseline="0" dirty="0" err="1" smtClean="0"/>
              <a:t>horaire</a:t>
            </a:r>
            <a:r>
              <a:rPr lang="en-CA" baseline="0" dirty="0" smtClean="0"/>
              <a:t> qui </a:t>
            </a:r>
            <a:r>
              <a:rPr lang="en-CA" baseline="0" dirty="0" err="1" smtClean="0"/>
              <a:t>pouvait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convenir</a:t>
            </a:r>
            <a:r>
              <a:rPr lang="en-CA" baseline="0" dirty="0" smtClean="0"/>
              <a:t> à un grand </a:t>
            </a:r>
            <a:r>
              <a:rPr lang="en-CA" baseline="0" dirty="0" err="1" smtClean="0"/>
              <a:t>nombre</a:t>
            </a:r>
            <a:r>
              <a:rPr lang="en-CA" baseline="0" dirty="0" smtClean="0"/>
              <a:t> de </a:t>
            </a:r>
            <a:r>
              <a:rPr lang="en-CA" baseline="0" dirty="0" err="1" smtClean="0"/>
              <a:t>personnes</a:t>
            </a:r>
            <a:r>
              <a:rPr lang="en-CA" baseline="0" dirty="0" smtClean="0"/>
              <a:t>; les </a:t>
            </a:r>
            <a:r>
              <a:rPr lang="en-CA" baseline="0" dirty="0" err="1" smtClean="0"/>
              <a:t>professeurs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indiquaient</a:t>
            </a:r>
            <a:r>
              <a:rPr lang="en-CA" baseline="0" dirty="0" smtClean="0"/>
              <a:t> un </a:t>
            </a:r>
            <a:r>
              <a:rPr lang="en-CA" baseline="0" dirty="0" err="1" smtClean="0"/>
              <a:t>manque</a:t>
            </a:r>
            <a:r>
              <a:rPr lang="en-CA" baseline="0" dirty="0" smtClean="0"/>
              <a:t> de temps et un </a:t>
            </a:r>
            <a:r>
              <a:rPr lang="en-CA" baseline="0" dirty="0" err="1" smtClean="0"/>
              <a:t>horaire</a:t>
            </a:r>
            <a:r>
              <a:rPr lang="en-CA" baseline="0" dirty="0" smtClean="0"/>
              <a:t> chargé.</a:t>
            </a:r>
          </a:p>
          <a:p>
            <a:endParaRPr lang="en-CA" baseline="0" dirty="0" smtClean="0"/>
          </a:p>
          <a:p>
            <a:r>
              <a:rPr lang="en-CA" baseline="0" dirty="0" err="1" smtClean="0"/>
              <a:t>Ceci</a:t>
            </a:r>
            <a:r>
              <a:rPr lang="en-CA" baseline="0" dirty="0" smtClean="0"/>
              <a:t> nous a </a:t>
            </a:r>
            <a:r>
              <a:rPr lang="en-CA" baseline="0" dirty="0" err="1" smtClean="0"/>
              <a:t>donc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amené</a:t>
            </a:r>
            <a:r>
              <a:rPr lang="en-CA" baseline="0" dirty="0" smtClean="0"/>
              <a:t> à </a:t>
            </a:r>
            <a:r>
              <a:rPr lang="en-CA" baseline="0" dirty="0" err="1" smtClean="0"/>
              <a:t>l’idée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d’une</a:t>
            </a:r>
            <a:r>
              <a:rPr lang="en-CA" baseline="0" dirty="0" smtClean="0"/>
              <a:t> formation </a:t>
            </a:r>
            <a:r>
              <a:rPr lang="en-CA" baseline="0" dirty="0" err="1" smtClean="0"/>
              <a:t>en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ligne</a:t>
            </a:r>
            <a:r>
              <a:rPr lang="en-CA" baseline="0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D8A98-0C38-4347-B74B-C10CC642BEA4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3232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Claire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D8A98-0C38-4347-B74B-C10CC642BEA4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5227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Claire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D8A98-0C38-4347-B74B-C10CC642BEA4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0876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Claire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D8A98-0C38-4347-B74B-C10CC642BEA4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3677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Josée </a:t>
            </a:r>
            <a:r>
              <a:rPr lang="en-CA" dirty="0" err="1" smtClean="0"/>
              <a:t>ou</a:t>
            </a:r>
            <a:r>
              <a:rPr lang="en-CA" dirty="0" smtClean="0"/>
              <a:t> Claire?</a:t>
            </a:r>
          </a:p>
          <a:p>
            <a:pPr marL="228600" indent="-228600">
              <a:buAutoNum type="arabicParenR"/>
            </a:pPr>
            <a:endParaRPr lang="en-CA" dirty="0" smtClean="0"/>
          </a:p>
          <a:p>
            <a:pPr marL="228600" indent="-228600">
              <a:buAutoNum type="arabicParenR"/>
            </a:pPr>
            <a:endParaRPr lang="en-CA" dirty="0" smtClean="0"/>
          </a:p>
          <a:p>
            <a:pPr marL="228600" indent="-228600">
              <a:buAutoNum type="arabicParenR"/>
            </a:pPr>
            <a:r>
              <a:rPr lang="en-CA" dirty="0" err="1" smtClean="0"/>
              <a:t>Montrez</a:t>
            </a:r>
            <a:r>
              <a:rPr lang="en-CA" dirty="0" smtClean="0"/>
              <a:t> les </a:t>
            </a:r>
            <a:r>
              <a:rPr lang="en-CA" dirty="0" err="1" smtClean="0"/>
              <a:t>étapes</a:t>
            </a:r>
            <a:r>
              <a:rPr lang="en-CA" dirty="0" smtClean="0"/>
              <a:t> pour </a:t>
            </a:r>
            <a:r>
              <a:rPr lang="en-CA" dirty="0" err="1" smtClean="0"/>
              <a:t>s’inscrire</a:t>
            </a:r>
            <a:r>
              <a:rPr lang="en-CA" dirty="0" smtClean="0"/>
              <a:t> : courriel</a:t>
            </a:r>
            <a:r>
              <a:rPr lang="en-CA" baseline="0" dirty="0" smtClean="0"/>
              <a:t> et mot de </a:t>
            </a:r>
            <a:r>
              <a:rPr lang="en-CA" baseline="0" dirty="0" err="1" smtClean="0"/>
              <a:t>passe</a:t>
            </a:r>
            <a:endParaRPr lang="en-CA" baseline="0" dirty="0" smtClean="0"/>
          </a:p>
          <a:p>
            <a:pPr marL="228600" indent="-228600">
              <a:buAutoNum type="arabicParenR"/>
            </a:pPr>
            <a:endParaRPr lang="en-CA" baseline="0" dirty="0" smtClean="0"/>
          </a:p>
          <a:p>
            <a:pPr marL="228600" indent="-228600">
              <a:buAutoNum type="arabicParenR"/>
            </a:pPr>
            <a:r>
              <a:rPr lang="en-CA" baseline="0" dirty="0" smtClean="0"/>
              <a:t>Avant de commencer et </a:t>
            </a:r>
            <a:r>
              <a:rPr lang="en-CA" baseline="0" dirty="0" err="1" smtClean="0"/>
              <a:t>préambule</a:t>
            </a:r>
            <a:endParaRPr lang="en-CA" baseline="0" dirty="0" smtClean="0"/>
          </a:p>
          <a:p>
            <a:pPr marL="228600" indent="-228600">
              <a:buAutoNum type="arabicParenR"/>
            </a:pPr>
            <a:endParaRPr lang="en-CA" baseline="0" dirty="0" smtClean="0"/>
          </a:p>
          <a:p>
            <a:pPr marL="228600" indent="-228600">
              <a:buAutoNum type="arabicParenR"/>
            </a:pPr>
            <a:r>
              <a:rPr lang="en-CA" baseline="0" dirty="0" smtClean="0"/>
              <a:t>Questionnaire de </a:t>
            </a:r>
            <a:r>
              <a:rPr lang="en-CA" baseline="0" dirty="0" err="1" smtClean="0"/>
              <a:t>données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sociodémographiques</a:t>
            </a:r>
            <a:r>
              <a:rPr lang="en-CA" baseline="0" dirty="0" smtClean="0"/>
              <a:t>, questionnaire </a:t>
            </a:r>
            <a:r>
              <a:rPr lang="en-CA" baseline="0" dirty="0" err="1" smtClean="0"/>
              <a:t>pré</a:t>
            </a:r>
            <a:r>
              <a:rPr lang="en-CA" baseline="0" dirty="0" smtClean="0"/>
              <a:t>-formation (pour </a:t>
            </a:r>
            <a:r>
              <a:rPr lang="en-CA" baseline="0" dirty="0" err="1" smtClean="0"/>
              <a:t>évaluer</a:t>
            </a:r>
            <a:r>
              <a:rPr lang="en-CA" baseline="0" dirty="0" smtClean="0"/>
              <a:t> la formation)</a:t>
            </a:r>
          </a:p>
          <a:p>
            <a:pPr marL="228600" indent="-228600">
              <a:buAutoNum type="arabicParenR"/>
            </a:pPr>
            <a:endParaRPr lang="en-CA" baseline="0" dirty="0" smtClean="0"/>
          </a:p>
          <a:p>
            <a:pPr marL="228600" indent="-228600">
              <a:buAutoNum type="arabicParenR"/>
            </a:pPr>
            <a:r>
              <a:rPr lang="en-CA" baseline="0" dirty="0" err="1" smtClean="0"/>
              <a:t>Parcourir</a:t>
            </a:r>
            <a:r>
              <a:rPr lang="en-CA" baseline="0" dirty="0" smtClean="0"/>
              <a:t> </a:t>
            </a:r>
            <a:r>
              <a:rPr lang="en-CA" baseline="0" dirty="0" err="1" smtClean="0"/>
              <a:t>brièvement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l’atelier</a:t>
            </a:r>
            <a:r>
              <a:rPr lang="en-CA" baseline="0" dirty="0" smtClean="0"/>
              <a:t> 1 pour donner un </a:t>
            </a:r>
            <a:r>
              <a:rPr lang="en-CA" baseline="0" dirty="0" err="1" smtClean="0"/>
              <a:t>aperçu</a:t>
            </a:r>
            <a:r>
              <a:rPr lang="en-CA" baseline="0" dirty="0" smtClean="0"/>
              <a:t> du format :</a:t>
            </a:r>
          </a:p>
          <a:p>
            <a:pPr marL="685800" lvl="1" indent="-228600">
              <a:buAutoNum type="arabicParenR"/>
            </a:pPr>
            <a:r>
              <a:rPr lang="en-CA" baseline="0" dirty="0" err="1" smtClean="0"/>
              <a:t>Résultats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d’apprentissage</a:t>
            </a:r>
            <a:r>
              <a:rPr lang="en-CA" baseline="0" dirty="0" smtClean="0"/>
              <a:t> au début de </a:t>
            </a:r>
            <a:r>
              <a:rPr lang="en-CA" baseline="0" dirty="0" err="1" smtClean="0"/>
              <a:t>chaque</a:t>
            </a:r>
            <a:r>
              <a:rPr lang="en-CA" baseline="0" dirty="0" smtClean="0"/>
              <a:t> atelier</a:t>
            </a:r>
          </a:p>
          <a:p>
            <a:pPr marL="685800" lvl="1" indent="-228600">
              <a:buAutoNum type="arabicParenR"/>
            </a:pPr>
            <a:r>
              <a:rPr lang="en-CA" baseline="0" dirty="0" err="1" smtClean="0"/>
              <a:t>Contenu</a:t>
            </a:r>
            <a:endParaRPr lang="en-CA" baseline="0" dirty="0" smtClean="0"/>
          </a:p>
          <a:p>
            <a:pPr marL="685800" lvl="1" indent="-228600">
              <a:buAutoNum type="arabicParenR"/>
            </a:pPr>
            <a:r>
              <a:rPr lang="en-CA" baseline="0" dirty="0" err="1" smtClean="0"/>
              <a:t>Exercice</a:t>
            </a:r>
            <a:endParaRPr lang="en-CA" baseline="0" dirty="0" smtClean="0"/>
          </a:p>
          <a:p>
            <a:pPr marL="685800" lvl="1" indent="-228600">
              <a:buAutoNum type="arabicParenR"/>
            </a:pPr>
            <a:r>
              <a:rPr lang="en-CA" baseline="0" dirty="0" smtClean="0"/>
              <a:t>Pour </a:t>
            </a:r>
            <a:r>
              <a:rPr lang="en-CA" baseline="0" dirty="0" err="1" smtClean="0"/>
              <a:t>en</a:t>
            </a:r>
            <a:r>
              <a:rPr lang="en-CA" baseline="0" dirty="0" smtClean="0"/>
              <a:t> savoir plus…</a:t>
            </a:r>
          </a:p>
          <a:p>
            <a:pPr marL="685800" lvl="1" indent="-228600">
              <a:buAutoNum type="arabicParenR"/>
            </a:pPr>
            <a:r>
              <a:rPr lang="en-CA" baseline="0" dirty="0" err="1" smtClean="0"/>
              <a:t>Réflexions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personnelles</a:t>
            </a:r>
            <a:endParaRPr lang="en-CA" baseline="0" dirty="0" smtClean="0"/>
          </a:p>
          <a:p>
            <a:pPr marL="685800" lvl="1" indent="-228600">
              <a:buAutoNum type="arabicParenR"/>
            </a:pPr>
            <a:r>
              <a:rPr lang="en-CA" baseline="0" dirty="0" err="1" smtClean="0"/>
              <a:t>Possibilité</a:t>
            </a:r>
            <a:r>
              <a:rPr lang="en-CA" baseline="0" dirty="0" smtClean="0"/>
              <a:t> de </a:t>
            </a:r>
            <a:r>
              <a:rPr lang="en-CA" baseline="0" dirty="0" err="1" smtClean="0"/>
              <a:t>télécharger</a:t>
            </a:r>
            <a:r>
              <a:rPr lang="en-CA" baseline="0" dirty="0" smtClean="0"/>
              <a:t> le </a:t>
            </a:r>
            <a:r>
              <a:rPr lang="en-CA" baseline="0" dirty="0" err="1" smtClean="0"/>
              <a:t>contenu</a:t>
            </a:r>
            <a:r>
              <a:rPr lang="en-CA" baseline="0" dirty="0" smtClean="0"/>
              <a:t> et </a:t>
            </a:r>
            <a:r>
              <a:rPr lang="en-CA" baseline="0" dirty="0" err="1" smtClean="0"/>
              <a:t>imprimer</a:t>
            </a:r>
            <a:r>
              <a:rPr lang="en-CA" baseline="0" dirty="0" smtClean="0"/>
              <a:t> </a:t>
            </a:r>
            <a:r>
              <a:rPr lang="en-CA" baseline="0" dirty="0" err="1" smtClean="0"/>
              <a:t>ou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sauvegarder</a:t>
            </a:r>
            <a:endParaRPr lang="en-CA" baseline="0" dirty="0" smtClean="0"/>
          </a:p>
          <a:p>
            <a:pPr marL="685800" lvl="1" indent="-228600">
              <a:buAutoNum type="arabicParenR"/>
            </a:pPr>
            <a:endParaRPr lang="en-CA" baseline="0" dirty="0" smtClean="0"/>
          </a:p>
          <a:p>
            <a:pPr marL="228600" lvl="0" indent="-228600">
              <a:buAutoNum type="arabicParenR"/>
            </a:pPr>
            <a:r>
              <a:rPr lang="en-CA" baseline="0" dirty="0" smtClean="0"/>
              <a:t>Idem avec Atelier 4 (plus </a:t>
            </a:r>
            <a:r>
              <a:rPr lang="en-CA" baseline="0" dirty="0" err="1" smtClean="0"/>
              <a:t>spécifique</a:t>
            </a:r>
            <a:r>
              <a:rPr lang="en-CA" baseline="0" dirty="0" smtClean="0"/>
              <a:t> à </a:t>
            </a:r>
            <a:r>
              <a:rPr lang="en-CA" baseline="0" dirty="0" err="1" smtClean="0"/>
              <a:t>l’enseignement</a:t>
            </a:r>
            <a:r>
              <a:rPr lang="en-CA" baseline="0" dirty="0" smtClean="0"/>
              <a:t>)</a:t>
            </a:r>
          </a:p>
          <a:p>
            <a:pPr marL="685800" lvl="1" indent="-228600">
              <a:buAutoNum type="arabicParenR"/>
            </a:pPr>
            <a:r>
              <a:rPr lang="en-CA" baseline="0" dirty="0" err="1" smtClean="0"/>
              <a:t>Montrer</a:t>
            </a:r>
            <a:r>
              <a:rPr lang="en-CA" baseline="0" dirty="0" smtClean="0"/>
              <a:t> le </a:t>
            </a:r>
            <a:r>
              <a:rPr lang="en-CA" baseline="0" dirty="0" err="1" smtClean="0"/>
              <a:t>gabarit</a:t>
            </a:r>
            <a:r>
              <a:rPr lang="en-CA" baseline="0" dirty="0" smtClean="0"/>
              <a:t> de </a:t>
            </a:r>
            <a:r>
              <a:rPr lang="en-CA" baseline="0" dirty="0" err="1" smtClean="0"/>
              <a:t>planification</a:t>
            </a:r>
            <a:endParaRPr lang="en-CA" baseline="0" dirty="0" smtClean="0"/>
          </a:p>
          <a:p>
            <a:pPr marL="685800" lvl="1" indent="-228600">
              <a:buAutoNum type="arabicParenR"/>
            </a:pPr>
            <a:endParaRPr lang="en-CA" baseline="0" dirty="0" smtClean="0"/>
          </a:p>
          <a:p>
            <a:pPr marL="228600" lvl="0" indent="-228600">
              <a:buAutoNum type="arabicParenR"/>
            </a:pPr>
            <a:r>
              <a:rPr lang="en-CA" baseline="0" dirty="0" smtClean="0"/>
              <a:t>Questionnaire post-formation</a:t>
            </a:r>
          </a:p>
          <a:p>
            <a:pPr marL="228600" lvl="0" indent="-228600">
              <a:buAutoNum type="arabicParenR"/>
            </a:pPr>
            <a:endParaRPr lang="en-CA" baseline="0" dirty="0" smtClean="0"/>
          </a:p>
          <a:p>
            <a:pPr marL="228600" lvl="0" indent="-228600">
              <a:buAutoNum type="arabicParenR"/>
            </a:pPr>
            <a:r>
              <a:rPr lang="en-CA" baseline="0" dirty="0" smtClean="0"/>
              <a:t>Page de </a:t>
            </a:r>
            <a:r>
              <a:rPr lang="en-CA" baseline="0" dirty="0" err="1" smtClean="0"/>
              <a:t>ressources</a:t>
            </a:r>
            <a:endParaRPr lang="en-CA" baseline="0" dirty="0" smtClean="0"/>
          </a:p>
          <a:p>
            <a:pPr marL="228600" lvl="0" indent="-228600">
              <a:buAutoNum type="arabicParenR"/>
            </a:pPr>
            <a:endParaRPr lang="en-CA" baseline="0" dirty="0" smtClean="0"/>
          </a:p>
          <a:p>
            <a:pPr marL="228600" lvl="0" indent="-228600">
              <a:buAutoNum type="arabicParenR"/>
            </a:pPr>
            <a:r>
              <a:rPr lang="en-CA" baseline="0" dirty="0" err="1" smtClean="0"/>
              <a:t>Foire</a:t>
            </a:r>
            <a:r>
              <a:rPr lang="en-CA" baseline="0" dirty="0" smtClean="0"/>
              <a:t> aux questions (FAQ)</a:t>
            </a:r>
          </a:p>
          <a:p>
            <a:pPr marL="685800" lvl="1" indent="-228600">
              <a:buAutoNum type="arabicParenR"/>
            </a:pPr>
            <a:endParaRPr lang="en-CA" baseline="0" dirty="0" smtClean="0"/>
          </a:p>
          <a:p>
            <a:pPr marL="228600" lvl="0" indent="-228600">
              <a:buAutoNum type="arabicParenR"/>
            </a:pPr>
            <a:endParaRPr lang="en-CA" baseline="0" dirty="0" smtClean="0"/>
          </a:p>
          <a:p>
            <a:pPr marL="228600" indent="-228600">
              <a:buAutoNum type="arabicParenR"/>
            </a:pPr>
            <a:endParaRPr lang="en-CA" baseline="0" dirty="0" smtClean="0"/>
          </a:p>
          <a:p>
            <a:pPr marL="228600" indent="-228600">
              <a:buAutoNum type="arabicParenR"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D8A98-0C38-4347-B74B-C10CC642BEA4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480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F59FCB-7AA7-4020-A1FF-B4B84D4DA9F4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4DB6F9-CE14-46A0-A364-26EBC848B5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9FCB-7AA7-4020-A1FF-B4B84D4DA9F4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B6F9-CE14-46A0-A364-26EBC848B5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9FCB-7AA7-4020-A1FF-B4B84D4DA9F4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B6F9-CE14-46A0-A364-26EBC848B5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9FCB-7AA7-4020-A1FF-B4B84D4DA9F4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B6F9-CE14-46A0-A364-26EBC848B544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9FCB-7AA7-4020-A1FF-B4B84D4DA9F4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B6F9-CE14-46A0-A364-26EBC848B544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9FCB-7AA7-4020-A1FF-B4B84D4DA9F4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B6F9-CE14-46A0-A364-26EBC848B544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9FCB-7AA7-4020-A1FF-B4B84D4DA9F4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B6F9-CE14-46A0-A364-26EBC848B544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9FCB-7AA7-4020-A1FF-B4B84D4DA9F4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B6F9-CE14-46A0-A364-26EBC848B544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9FCB-7AA7-4020-A1FF-B4B84D4DA9F4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B6F9-CE14-46A0-A364-26EBC848B5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EF59FCB-7AA7-4020-A1FF-B4B84D4DA9F4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B6F9-CE14-46A0-A364-26EBC848B544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F59FCB-7AA7-4020-A1FF-B4B84D4DA9F4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4DB6F9-CE14-46A0-A364-26EBC848B544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F59FCB-7AA7-4020-A1FF-B4B84D4DA9F4}" type="datetimeFigureOut">
              <a:rPr lang="fr-CA" smtClean="0"/>
              <a:t>2019-10-29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4DB6F9-CE14-46A0-A364-26EBC848B54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seigner-offre-active.c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08433" y="4293096"/>
            <a:ext cx="6400800" cy="1752600"/>
          </a:xfrm>
        </p:spPr>
        <p:txBody>
          <a:bodyPr/>
          <a:lstStyle/>
          <a:p>
            <a:pPr algn="ctr"/>
            <a:r>
              <a:rPr lang="en-CA" dirty="0" smtClean="0"/>
              <a:t>Claire Duchesne</a:t>
            </a:r>
          </a:p>
          <a:p>
            <a:pPr algn="ctr"/>
            <a:r>
              <a:rPr lang="en-CA" dirty="0" smtClean="0"/>
              <a:t>Josée Benoît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466" y="5399473"/>
            <a:ext cx="2869534" cy="1457069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48" y="93106"/>
            <a:ext cx="6711414" cy="3551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835696" y="3789040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 smtClean="0">
                <a:solidFill>
                  <a:srgbClr val="00B050"/>
                </a:solidFill>
              </a:rPr>
              <a:t>WWW.ENSEIGNER-OFFRE-ACTIVE.CA</a:t>
            </a:r>
            <a:endParaRPr lang="fr-CA" sz="2000" b="1" dirty="0">
              <a:solidFill>
                <a:srgbClr val="00B050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7" y="5491428"/>
            <a:ext cx="2303747" cy="131642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907705" y="5766355"/>
            <a:ext cx="4752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Colloque « Offre active » Symposium</a:t>
            </a:r>
          </a:p>
          <a:p>
            <a:pPr algn="ctr"/>
            <a:r>
              <a:rPr lang="fr-CA" sz="1600" dirty="0" smtClean="0"/>
              <a:t>Régina, Saskatchewan</a:t>
            </a:r>
          </a:p>
          <a:p>
            <a:pPr algn="ctr"/>
            <a:r>
              <a:rPr lang="fr-CA" sz="1600" dirty="0" smtClean="0"/>
              <a:t>13 novembre 2019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6030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931710" y="5445224"/>
            <a:ext cx="3960440" cy="864096"/>
          </a:xfrm>
        </p:spPr>
        <p:txBody>
          <a:bodyPr/>
          <a:lstStyle/>
          <a:p>
            <a:pPr marL="109728" indent="0">
              <a:buNone/>
            </a:pPr>
            <a:r>
              <a:rPr lang="en-CA" b="1" dirty="0" smtClean="0"/>
              <a:t>Des questions??</a:t>
            </a:r>
            <a:endParaRPr lang="fr-CA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 smtClean="0"/>
              <a:t>Merci</a:t>
            </a:r>
            <a:r>
              <a:rPr lang="en-CA" dirty="0" smtClean="0"/>
              <a:t> de diffuser et </a:t>
            </a:r>
            <a:r>
              <a:rPr lang="en-CA" dirty="0" err="1" smtClean="0"/>
              <a:t>d’en</a:t>
            </a:r>
            <a:r>
              <a:rPr lang="en-CA" dirty="0" smtClean="0"/>
              <a:t> </a:t>
            </a:r>
            <a:r>
              <a:rPr lang="en-CA" dirty="0" err="1" smtClean="0"/>
              <a:t>parler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votre</a:t>
            </a:r>
            <a:r>
              <a:rPr lang="en-CA" dirty="0" smtClean="0"/>
              <a:t> milieu</a:t>
            </a:r>
            <a:endParaRPr lang="fr-CA" dirty="0"/>
          </a:p>
        </p:txBody>
      </p:sp>
      <p:sp>
        <p:nvSpPr>
          <p:cNvPr id="4" name="AutoShape 2" descr="RÃ©sultats de recherche d'images pour Â«Â bouche Ã  oreilleÂ Â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320" y="2060848"/>
            <a:ext cx="4271936" cy="280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0404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Aperçu</a:t>
            </a:r>
            <a:r>
              <a:rPr lang="en-CA" dirty="0" smtClean="0"/>
              <a:t> des </a:t>
            </a:r>
            <a:r>
              <a:rPr lang="en-CA" dirty="0" err="1" smtClean="0"/>
              <a:t>recherches</a:t>
            </a:r>
            <a:r>
              <a:rPr lang="en-CA" dirty="0" smtClean="0"/>
              <a:t> </a:t>
            </a:r>
            <a:r>
              <a:rPr lang="en-CA" dirty="0" err="1" smtClean="0"/>
              <a:t>antérieures</a:t>
            </a:r>
            <a:endParaRPr lang="en-CA" dirty="0" smtClean="0"/>
          </a:p>
          <a:p>
            <a:pPr marL="109728" indent="0">
              <a:buNone/>
            </a:pPr>
            <a:endParaRPr lang="en-CA" dirty="0" smtClean="0"/>
          </a:p>
          <a:p>
            <a:r>
              <a:rPr lang="en-CA" dirty="0" err="1" smtClean="0"/>
              <a:t>Caractéristiques</a:t>
            </a:r>
            <a:r>
              <a:rPr lang="en-CA" dirty="0" smtClean="0"/>
              <a:t> de la formation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ligne</a:t>
            </a:r>
            <a:endParaRPr lang="en-CA" dirty="0" smtClean="0"/>
          </a:p>
          <a:p>
            <a:pPr marL="109728" indent="0">
              <a:buNone/>
            </a:pPr>
            <a:endParaRPr lang="en-CA" dirty="0" smtClean="0"/>
          </a:p>
          <a:p>
            <a:r>
              <a:rPr lang="en-CA" dirty="0" err="1" smtClean="0"/>
              <a:t>Objectifs</a:t>
            </a:r>
            <a:r>
              <a:rPr lang="en-CA" dirty="0" smtClean="0"/>
              <a:t> de la formation</a:t>
            </a:r>
          </a:p>
          <a:p>
            <a:pPr marL="109728" indent="0">
              <a:buNone/>
            </a:pPr>
            <a:endParaRPr lang="en-CA" dirty="0" smtClean="0"/>
          </a:p>
          <a:p>
            <a:r>
              <a:rPr lang="en-CA" dirty="0" err="1" smtClean="0"/>
              <a:t>Contenu</a:t>
            </a:r>
            <a:r>
              <a:rPr lang="en-CA" dirty="0" smtClean="0"/>
              <a:t> de la formation</a:t>
            </a:r>
          </a:p>
          <a:p>
            <a:pPr marL="109728" indent="0">
              <a:buNone/>
            </a:pPr>
            <a:endParaRPr lang="en-CA" dirty="0" smtClean="0"/>
          </a:p>
          <a:p>
            <a:r>
              <a:rPr lang="en-CA" dirty="0" err="1" smtClean="0"/>
              <a:t>Démonstration</a:t>
            </a:r>
            <a:r>
              <a:rPr lang="en-CA" dirty="0" smtClean="0"/>
              <a:t> de la </a:t>
            </a:r>
            <a:r>
              <a:rPr lang="en-CA" dirty="0" err="1" smtClean="0"/>
              <a:t>plateforme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Plan de la </a:t>
            </a:r>
            <a:r>
              <a:rPr lang="en-CA" dirty="0" err="1" smtClean="0"/>
              <a:t>présentation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6939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En</a:t>
            </a:r>
            <a:r>
              <a:rPr lang="en-CA" dirty="0" smtClean="0"/>
              <a:t> 2012, </a:t>
            </a:r>
            <a:r>
              <a:rPr lang="en-CA" dirty="0" err="1" smtClean="0"/>
              <a:t>étude</a:t>
            </a:r>
            <a:r>
              <a:rPr lang="en-CA" dirty="0" smtClean="0"/>
              <a:t> </a:t>
            </a:r>
            <a:r>
              <a:rPr lang="en-CA" dirty="0" err="1" smtClean="0"/>
              <a:t>exploratoire</a:t>
            </a:r>
            <a:r>
              <a:rPr lang="en-CA" dirty="0" smtClean="0"/>
              <a:t> examinant les </a:t>
            </a:r>
            <a:r>
              <a:rPr lang="en-CA" b="1" dirty="0" err="1" smtClean="0"/>
              <a:t>approches</a:t>
            </a:r>
            <a:r>
              <a:rPr lang="en-CA" b="1" dirty="0" smtClean="0"/>
              <a:t> </a:t>
            </a:r>
            <a:r>
              <a:rPr lang="en-CA" b="1" dirty="0" err="1" smtClean="0"/>
              <a:t>pédagogiques</a:t>
            </a:r>
            <a:r>
              <a:rPr lang="en-CA" b="1" dirty="0" smtClean="0"/>
              <a:t> </a:t>
            </a:r>
            <a:r>
              <a:rPr lang="en-CA" dirty="0" smtClean="0"/>
              <a:t>et les </a:t>
            </a:r>
            <a:r>
              <a:rPr lang="en-CA" dirty="0" err="1" smtClean="0"/>
              <a:t>contenus</a:t>
            </a:r>
            <a:r>
              <a:rPr lang="en-CA" dirty="0" smtClean="0"/>
              <a:t> de formation sur </a:t>
            </a:r>
            <a:r>
              <a:rPr lang="en-CA" dirty="0" err="1" smtClean="0"/>
              <a:t>l’offre</a:t>
            </a:r>
            <a:r>
              <a:rPr lang="en-CA" dirty="0" smtClean="0"/>
              <a:t> active (Benoît et </a:t>
            </a:r>
            <a:r>
              <a:rPr lang="en-CA" dirty="0" err="1" smtClean="0"/>
              <a:t>coll</a:t>
            </a:r>
            <a:r>
              <a:rPr lang="en-CA" dirty="0" smtClean="0"/>
              <a:t>, 2015)</a:t>
            </a:r>
          </a:p>
          <a:p>
            <a:pPr lvl="1"/>
            <a:r>
              <a:rPr lang="en-CA" sz="2000" dirty="0" smtClean="0"/>
              <a:t>Les </a:t>
            </a:r>
            <a:r>
              <a:rPr lang="en-CA" sz="2000" dirty="0" err="1" smtClean="0"/>
              <a:t>répondants</a:t>
            </a:r>
            <a:r>
              <a:rPr lang="en-CA" sz="2000" dirty="0" smtClean="0"/>
              <a:t> se </a:t>
            </a:r>
            <a:r>
              <a:rPr lang="en-CA" sz="2000" dirty="0" err="1" smtClean="0"/>
              <a:t>sentent</a:t>
            </a:r>
            <a:r>
              <a:rPr lang="en-CA" sz="2000" dirty="0" smtClean="0"/>
              <a:t> </a:t>
            </a:r>
            <a:r>
              <a:rPr lang="en-CA" sz="2000" dirty="0" err="1" smtClean="0"/>
              <a:t>peu</a:t>
            </a:r>
            <a:r>
              <a:rPr lang="en-CA" sz="2000" dirty="0" smtClean="0"/>
              <a:t> </a:t>
            </a:r>
            <a:r>
              <a:rPr lang="en-CA" sz="2000" dirty="0" err="1" smtClean="0"/>
              <a:t>outillés</a:t>
            </a:r>
            <a:r>
              <a:rPr lang="en-CA" sz="2000" dirty="0" smtClean="0"/>
              <a:t> pour </a:t>
            </a:r>
            <a:r>
              <a:rPr lang="en-CA" sz="2000" dirty="0" err="1" smtClean="0"/>
              <a:t>offrir</a:t>
            </a:r>
            <a:r>
              <a:rPr lang="en-CA" sz="2000" dirty="0" smtClean="0"/>
              <a:t> </a:t>
            </a:r>
            <a:r>
              <a:rPr lang="en-CA" sz="2000" dirty="0" err="1" smtClean="0"/>
              <a:t>une</a:t>
            </a:r>
            <a:r>
              <a:rPr lang="en-CA" sz="2000" dirty="0" smtClean="0"/>
              <a:t> formation sur </a:t>
            </a:r>
            <a:r>
              <a:rPr lang="en-CA" sz="2000" dirty="0" err="1" smtClean="0"/>
              <a:t>l’offre</a:t>
            </a:r>
            <a:r>
              <a:rPr lang="en-CA" sz="2000" dirty="0" smtClean="0"/>
              <a:t> active </a:t>
            </a:r>
            <a:r>
              <a:rPr lang="en-CA" sz="2000" dirty="0" err="1" smtClean="0"/>
              <a:t>dans</a:t>
            </a:r>
            <a:r>
              <a:rPr lang="en-CA" sz="2000" dirty="0" smtClean="0"/>
              <a:t> </a:t>
            </a:r>
            <a:r>
              <a:rPr lang="en-CA" sz="2000" dirty="0" err="1" smtClean="0"/>
              <a:t>leurs</a:t>
            </a:r>
            <a:r>
              <a:rPr lang="en-CA" sz="2000" dirty="0" smtClean="0"/>
              <a:t> </a:t>
            </a:r>
            <a:r>
              <a:rPr lang="en-CA" sz="2000" dirty="0" err="1" smtClean="0"/>
              <a:t>cours</a:t>
            </a:r>
            <a:endParaRPr lang="en-CA" sz="2000" dirty="0" smtClean="0"/>
          </a:p>
          <a:p>
            <a:pPr marL="393192" lvl="1" indent="0">
              <a:buNone/>
            </a:pPr>
            <a:endParaRPr lang="en-CA" sz="2000" dirty="0" smtClean="0"/>
          </a:p>
          <a:p>
            <a:r>
              <a:rPr lang="en-CA" b="1" dirty="0" err="1" smtClean="0"/>
              <a:t>Lignes</a:t>
            </a:r>
            <a:r>
              <a:rPr lang="en-CA" b="1" dirty="0" smtClean="0"/>
              <a:t> </a:t>
            </a:r>
            <a:r>
              <a:rPr lang="en-CA" b="1" dirty="0" err="1" smtClean="0"/>
              <a:t>directrices</a:t>
            </a:r>
            <a:r>
              <a:rPr lang="en-CA" b="1" dirty="0" smtClean="0"/>
              <a:t> </a:t>
            </a:r>
            <a:r>
              <a:rPr lang="en-CA" dirty="0" smtClean="0"/>
              <a:t>pour la formation à </a:t>
            </a:r>
            <a:r>
              <a:rPr lang="en-CA" dirty="0" err="1" smtClean="0"/>
              <a:t>l’offre</a:t>
            </a:r>
            <a:r>
              <a:rPr lang="en-CA" dirty="0" smtClean="0"/>
              <a:t> active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Recherches</a:t>
            </a:r>
            <a:r>
              <a:rPr lang="en-CA" dirty="0" smtClean="0"/>
              <a:t> </a:t>
            </a:r>
            <a:r>
              <a:rPr lang="en-CA" dirty="0" err="1" smtClean="0"/>
              <a:t>antérieures</a:t>
            </a:r>
            <a:endParaRPr lang="fr-CA" dirty="0"/>
          </a:p>
        </p:txBody>
      </p:sp>
      <p:pic>
        <p:nvPicPr>
          <p:cNvPr id="2050" name="Picture 2" descr="C:\Users\User\AppData\Local\Microsoft\Windows\Temporary Internet Files\Content.IE5\1I2TUZA7\Sondage-Open-clip-ar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4645914"/>
            <a:ext cx="1728192" cy="22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2153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err="1" smtClean="0"/>
              <a:t>En</a:t>
            </a:r>
            <a:r>
              <a:rPr lang="en-CA" sz="2400" dirty="0" smtClean="0"/>
              <a:t> 2014-2015, </a:t>
            </a:r>
            <a:r>
              <a:rPr lang="fr-CA" sz="2400" dirty="0" smtClean="0"/>
              <a:t>projet </a:t>
            </a:r>
            <a:r>
              <a:rPr lang="fr-CA" sz="2400" dirty="0"/>
              <a:t>pilote </a:t>
            </a:r>
            <a:r>
              <a:rPr lang="fr-CA" sz="2400" b="1" dirty="0"/>
              <a:t>d’implantation et d’évaluation</a:t>
            </a:r>
            <a:r>
              <a:rPr lang="fr-CA" sz="2400" dirty="0"/>
              <a:t> d’une formation à l’offre active dans </a:t>
            </a:r>
            <a:r>
              <a:rPr lang="fr-CA" sz="2400" dirty="0" smtClean="0"/>
              <a:t>4 groupes-classes de deux programmes (ergothérapie et service social)</a:t>
            </a:r>
          </a:p>
          <a:p>
            <a:pPr marL="109728" indent="0">
              <a:buNone/>
            </a:pPr>
            <a:endParaRPr lang="fr-CA" sz="2400" dirty="0" smtClean="0"/>
          </a:p>
          <a:p>
            <a:r>
              <a:rPr lang="en-CA" sz="2400" b="1" dirty="0" err="1" smtClean="0"/>
              <a:t>Rétroactions</a:t>
            </a:r>
            <a:r>
              <a:rPr lang="en-CA" sz="2400" b="1" dirty="0" smtClean="0"/>
              <a:t> des </a:t>
            </a:r>
            <a:r>
              <a:rPr lang="en-CA" sz="2400" b="1" dirty="0" err="1" smtClean="0"/>
              <a:t>professeurs</a:t>
            </a:r>
            <a:r>
              <a:rPr lang="en-CA" sz="2400" dirty="0" smtClean="0"/>
              <a:t>: </a:t>
            </a:r>
            <a:r>
              <a:rPr lang="fr-CA" sz="2400" dirty="0"/>
              <a:t>pas au courant des besoins d’apprentissage des étudiants sur </a:t>
            </a:r>
            <a:r>
              <a:rPr lang="fr-CA" sz="2400" dirty="0" smtClean="0"/>
              <a:t>l’OA, impact sur leurs étudiants, défis de temps, recommande l’OA comme concept formalisé et officiel</a:t>
            </a:r>
            <a:endParaRPr lang="fr-CA" sz="2400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Recherches</a:t>
            </a:r>
            <a:r>
              <a:rPr lang="en-CA" dirty="0"/>
              <a:t> </a:t>
            </a:r>
            <a:r>
              <a:rPr lang="en-CA" dirty="0" err="1"/>
              <a:t>antérieures</a:t>
            </a:r>
            <a:endParaRPr lang="fr-CA" dirty="0"/>
          </a:p>
        </p:txBody>
      </p:sp>
      <p:pic>
        <p:nvPicPr>
          <p:cNvPr id="1028" name="Picture 4" descr="C:\Users\User\AppData\Local\Microsoft\Windows\Temporary Internet Files\Content.IE5\1I2TUZA7\kozzi-business_cartoon_-_boss_man_crying-2248x169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988" y="4869160"/>
            <a:ext cx="2551236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8980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AppData\Local\Microsoft\Windows\Temporary Internet Files\Content.IE5\ZCM6PX1S\focus-group-sillhouette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416" y="4201224"/>
            <a:ext cx="4777160" cy="267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En</a:t>
            </a:r>
            <a:r>
              <a:rPr lang="en-CA" dirty="0" smtClean="0"/>
              <a:t> 2015, </a:t>
            </a:r>
            <a:r>
              <a:rPr lang="fr-CA" dirty="0"/>
              <a:t>d</a:t>
            </a:r>
            <a:r>
              <a:rPr lang="fr-CA" dirty="0" smtClean="0"/>
              <a:t>éveloppement et expérimentation d’une </a:t>
            </a:r>
            <a:r>
              <a:rPr lang="fr-CA" b="1" dirty="0" smtClean="0"/>
              <a:t>formation à l’enseignement </a:t>
            </a:r>
            <a:r>
              <a:rPr lang="fr-CA" dirty="0" smtClean="0"/>
              <a:t>de l’offre active pour les professeurs et formateurs d’université</a:t>
            </a:r>
          </a:p>
          <a:p>
            <a:pPr lvl="1"/>
            <a:r>
              <a:rPr lang="en-CA" dirty="0" smtClean="0"/>
              <a:t>Formation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présentiel</a:t>
            </a:r>
            <a:endParaRPr lang="en-CA" dirty="0" smtClean="0"/>
          </a:p>
          <a:p>
            <a:pPr lvl="1"/>
            <a:r>
              <a:rPr lang="en-CA" dirty="0" err="1" smtClean="0"/>
              <a:t>Défis</a:t>
            </a:r>
            <a:r>
              <a:rPr lang="en-CA" dirty="0" smtClean="0"/>
              <a:t> </a:t>
            </a:r>
            <a:r>
              <a:rPr lang="en-CA" dirty="0" err="1" smtClean="0"/>
              <a:t>d’horaire</a:t>
            </a:r>
            <a:r>
              <a:rPr lang="en-CA" dirty="0" smtClean="0"/>
              <a:t>, temps</a:t>
            </a:r>
          </a:p>
          <a:p>
            <a:pPr lvl="1"/>
            <a:endParaRPr lang="en-CA" dirty="0"/>
          </a:p>
          <a:p>
            <a:pPr marL="457200" lvl="1" indent="0">
              <a:buNone/>
            </a:pPr>
            <a:r>
              <a:rPr lang="en-CA" dirty="0" smtClean="0"/>
              <a:t>	        </a:t>
            </a:r>
            <a:r>
              <a:rPr lang="en-CA" b="1" dirty="0" smtClean="0">
                <a:solidFill>
                  <a:schemeClr val="accent2">
                    <a:lumMod val="75000"/>
                  </a:schemeClr>
                </a:solidFill>
              </a:rPr>
              <a:t>FORMATION EN LIGNE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Recherches</a:t>
            </a:r>
            <a:r>
              <a:rPr lang="en-CA" dirty="0" smtClean="0"/>
              <a:t> </a:t>
            </a:r>
            <a:r>
              <a:rPr lang="en-CA" dirty="0" err="1" smtClean="0"/>
              <a:t>antérieures</a:t>
            </a:r>
            <a:endParaRPr lang="fr-CA" dirty="0"/>
          </a:p>
        </p:txBody>
      </p:sp>
      <p:sp>
        <p:nvSpPr>
          <p:cNvPr id="4" name="Flèche droite 3"/>
          <p:cNvSpPr/>
          <p:nvPr/>
        </p:nvSpPr>
        <p:spPr>
          <a:xfrm>
            <a:off x="971600" y="4365104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71684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85000" lnSpcReduction="20000"/>
          </a:bodyPr>
          <a:lstStyle/>
          <a:p>
            <a:r>
              <a:rPr lang="en-CA" b="1" dirty="0" smtClean="0"/>
              <a:t>Population </a:t>
            </a:r>
            <a:r>
              <a:rPr lang="en-CA" b="1" dirty="0" err="1" smtClean="0"/>
              <a:t>cible</a:t>
            </a:r>
            <a:r>
              <a:rPr lang="en-CA" dirty="0" smtClean="0"/>
              <a:t>: </a:t>
            </a:r>
            <a:r>
              <a:rPr lang="fr-CA" dirty="0"/>
              <a:t>Professeurs et formateurs des programmes collégiaux et universitaires des domaines de la santé et des services </a:t>
            </a:r>
            <a:r>
              <a:rPr lang="fr-CA" dirty="0" smtClean="0"/>
              <a:t>sociaux</a:t>
            </a:r>
          </a:p>
          <a:p>
            <a:pPr marL="109728" indent="0">
              <a:buNone/>
            </a:pPr>
            <a:endParaRPr lang="fr-CA" dirty="0" smtClean="0"/>
          </a:p>
          <a:p>
            <a:r>
              <a:rPr lang="en-CA" b="1" dirty="0" err="1" smtClean="0"/>
              <a:t>Durée</a:t>
            </a:r>
            <a:r>
              <a:rPr lang="en-CA" dirty="0" smtClean="0"/>
              <a:t>: approx. 5-6 </a:t>
            </a:r>
            <a:r>
              <a:rPr lang="en-CA" dirty="0" err="1" smtClean="0"/>
              <a:t>heures</a:t>
            </a:r>
            <a:endParaRPr lang="en-CA" dirty="0" smtClean="0"/>
          </a:p>
          <a:p>
            <a:pPr marL="109728" indent="0">
              <a:buNone/>
            </a:pPr>
            <a:endParaRPr lang="en-CA" dirty="0" smtClean="0"/>
          </a:p>
          <a:p>
            <a:r>
              <a:rPr lang="en-CA" b="1" dirty="0" err="1" smtClean="0"/>
              <a:t>Coût</a:t>
            </a:r>
            <a:r>
              <a:rPr lang="en-CA" dirty="0" smtClean="0"/>
              <a:t>: </a:t>
            </a:r>
            <a:r>
              <a:rPr lang="en-CA" dirty="0" err="1" smtClean="0"/>
              <a:t>aucun</a:t>
            </a:r>
            <a:endParaRPr lang="en-CA" dirty="0" smtClean="0"/>
          </a:p>
          <a:p>
            <a:pPr marL="109728" indent="0">
              <a:buNone/>
            </a:pPr>
            <a:endParaRPr lang="en-CA" dirty="0" smtClean="0"/>
          </a:p>
          <a:p>
            <a:r>
              <a:rPr lang="en-CA" b="1" dirty="0" err="1"/>
              <a:t>P</a:t>
            </a:r>
            <a:r>
              <a:rPr lang="en-CA" b="1" dirty="0" err="1" smtClean="0"/>
              <a:t>réalable</a:t>
            </a:r>
            <a:r>
              <a:rPr lang="en-CA" dirty="0" smtClean="0"/>
              <a:t>: </a:t>
            </a:r>
            <a:r>
              <a:rPr lang="en-CA" dirty="0" err="1" smtClean="0"/>
              <a:t>aucun</a:t>
            </a:r>
            <a:r>
              <a:rPr lang="en-CA" dirty="0" smtClean="0"/>
              <a:t>, l</a:t>
            </a:r>
            <a:r>
              <a:rPr lang="fr-CA" dirty="0" smtClean="0"/>
              <a:t>a </a:t>
            </a:r>
            <a:r>
              <a:rPr lang="fr-CA" dirty="0"/>
              <a:t>formation </a:t>
            </a:r>
            <a:r>
              <a:rPr lang="fr-CA" i="1" dirty="0" smtClean="0"/>
              <a:t>Offre </a:t>
            </a:r>
            <a:r>
              <a:rPr lang="fr-CA" i="1" dirty="0"/>
              <a:t>active en santé... parce que la sécurité et la qualité des soins me préoccupent! </a:t>
            </a:r>
            <a:r>
              <a:rPr lang="fr-CA" dirty="0"/>
              <a:t>(http://www.umoncton.ca/offreactive</a:t>
            </a:r>
            <a:r>
              <a:rPr lang="fr-CA" dirty="0" smtClean="0"/>
              <a:t>/) est un atout</a:t>
            </a:r>
          </a:p>
          <a:p>
            <a:endParaRPr lang="en-CA" dirty="0"/>
          </a:p>
          <a:p>
            <a:r>
              <a:rPr lang="en-CA" b="1" dirty="0" smtClean="0"/>
              <a:t>Attestation de participation</a:t>
            </a:r>
            <a:r>
              <a:rPr lang="en-CA" dirty="0" smtClean="0"/>
              <a:t>: avec </a:t>
            </a:r>
            <a:r>
              <a:rPr lang="en-CA" dirty="0" err="1" smtClean="0"/>
              <a:t>complétion</a:t>
            </a:r>
            <a:r>
              <a:rPr lang="en-CA" dirty="0" smtClean="0"/>
              <a:t> du questionnaire post-formation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Caractéristiques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741516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72008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fr-CA" b="1" dirty="0" smtClean="0"/>
              <a:t>SAVOIRS:</a:t>
            </a:r>
            <a:endParaRPr lang="fr-CA" b="1" dirty="0"/>
          </a:p>
          <a:p>
            <a:pPr lvl="0"/>
            <a:r>
              <a:rPr lang="fr-FR" dirty="0"/>
              <a:t>Se familiarisera avec le concept d’offre active, ses enjeux et les comportements qui y sont associés.</a:t>
            </a:r>
            <a:endParaRPr lang="fr-CA" dirty="0"/>
          </a:p>
          <a:p>
            <a:pPr lvl="0"/>
            <a:r>
              <a:rPr lang="fr-FR" dirty="0"/>
              <a:t>Examinera les particularités de l’enseignement dans une perspective socioconstructiviste.</a:t>
            </a:r>
            <a:endParaRPr lang="fr-CA" dirty="0"/>
          </a:p>
          <a:p>
            <a:endParaRPr lang="fr-CA" dirty="0"/>
          </a:p>
          <a:p>
            <a:pPr marL="109728" indent="0">
              <a:buNone/>
            </a:pPr>
            <a:r>
              <a:rPr lang="en-CA" b="1" dirty="0" smtClean="0"/>
              <a:t>SAVOIR-FAIRE:</a:t>
            </a:r>
            <a:endParaRPr lang="fr-CA" b="1" dirty="0"/>
          </a:p>
          <a:p>
            <a:pPr lvl="0"/>
            <a:r>
              <a:rPr lang="fr-CA" dirty="0"/>
              <a:t>Préparera et expérimentera une activité d’apprentissage à propos de l’offre active auprès de ses étudiants.</a:t>
            </a:r>
          </a:p>
          <a:p>
            <a:pPr lvl="0"/>
            <a:r>
              <a:rPr lang="fr-CA" dirty="0"/>
              <a:t>Régulera ses pratiques </a:t>
            </a:r>
            <a:r>
              <a:rPr lang="fr-CA" dirty="0" smtClean="0"/>
              <a:t>pédagogiques.</a:t>
            </a:r>
          </a:p>
          <a:p>
            <a:pPr lvl="0"/>
            <a:endParaRPr lang="fr-CA" dirty="0"/>
          </a:p>
          <a:p>
            <a:pPr marL="109728" lvl="0" indent="0">
              <a:buNone/>
            </a:pPr>
            <a:r>
              <a:rPr lang="en-CA" b="1" dirty="0" smtClean="0"/>
              <a:t>SAVOIR-ÊTRE:</a:t>
            </a:r>
            <a:endParaRPr lang="fr-CA" b="1" dirty="0" smtClean="0"/>
          </a:p>
          <a:p>
            <a:pPr lvl="0"/>
            <a:r>
              <a:rPr lang="fr-CA" dirty="0" smtClean="0"/>
              <a:t>Prendra </a:t>
            </a:r>
            <a:r>
              <a:rPr lang="fr-CA" dirty="0"/>
              <a:t>conscience de l’importance de l’enseignement de l’offre active des services sociaux et de santé lors de la formation collégiale et universitaire des futurs professionnels de ces domaines.</a:t>
            </a:r>
          </a:p>
          <a:p>
            <a:r>
              <a:rPr lang="fr-CA" dirty="0"/>
              <a:t>Adoptera une attitude d’ouverture et réflexive par rapport à ses pratiques enseignantes.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Objectifs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096906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598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CA" b="1" dirty="0"/>
              <a:t>P</a:t>
            </a:r>
            <a:r>
              <a:rPr lang="fr-CA" b="1" dirty="0" smtClean="0"/>
              <a:t>réambule</a:t>
            </a:r>
            <a:r>
              <a:rPr lang="fr-CA" dirty="0" smtClean="0"/>
              <a:t> : objectifs, questionnaire </a:t>
            </a:r>
            <a:r>
              <a:rPr lang="fr-CA" dirty="0"/>
              <a:t>d’informations </a:t>
            </a:r>
            <a:r>
              <a:rPr lang="fr-CA" dirty="0" smtClean="0"/>
              <a:t>démographiques, questionnaire préformation</a:t>
            </a:r>
          </a:p>
          <a:p>
            <a:pPr marL="109728" lvl="0" indent="0">
              <a:buNone/>
            </a:pPr>
            <a:endParaRPr lang="fr-CA" dirty="0"/>
          </a:p>
          <a:p>
            <a:pPr lvl="0"/>
            <a:r>
              <a:rPr lang="fr-CA" b="1" dirty="0"/>
              <a:t>A</a:t>
            </a:r>
            <a:r>
              <a:rPr lang="fr-CA" b="1" dirty="0" smtClean="0"/>
              <a:t>telier </a:t>
            </a:r>
            <a:r>
              <a:rPr lang="fr-CA" b="1" dirty="0"/>
              <a:t>1</a:t>
            </a:r>
            <a:r>
              <a:rPr lang="fr-CA" dirty="0"/>
              <a:t> </a:t>
            </a:r>
            <a:r>
              <a:rPr lang="fr-CA" dirty="0" smtClean="0"/>
              <a:t>: concept </a:t>
            </a:r>
            <a:r>
              <a:rPr lang="fr-CA" dirty="0"/>
              <a:t>d’offre active, </a:t>
            </a:r>
            <a:r>
              <a:rPr lang="fr-CA" dirty="0" smtClean="0"/>
              <a:t>enjeux et comportements</a:t>
            </a:r>
          </a:p>
          <a:p>
            <a:pPr marL="109728" lvl="0" indent="0">
              <a:buNone/>
            </a:pPr>
            <a:endParaRPr lang="fr-CA" dirty="0"/>
          </a:p>
          <a:p>
            <a:pPr lvl="0"/>
            <a:r>
              <a:rPr lang="fr-CA" b="1" dirty="0" smtClean="0"/>
              <a:t>Atelier </a:t>
            </a:r>
            <a:r>
              <a:rPr lang="fr-CA" b="1" dirty="0"/>
              <a:t>2 </a:t>
            </a:r>
            <a:r>
              <a:rPr lang="fr-CA" dirty="0" smtClean="0"/>
              <a:t>: enseignement </a:t>
            </a:r>
            <a:r>
              <a:rPr lang="fr-CA" dirty="0"/>
              <a:t>de l’offre active aux étudiants </a:t>
            </a:r>
            <a:r>
              <a:rPr lang="fr-CA" dirty="0" smtClean="0"/>
              <a:t>ou stagiaires</a:t>
            </a:r>
          </a:p>
          <a:p>
            <a:pPr marL="109728" lvl="0" indent="0">
              <a:buNone/>
            </a:pPr>
            <a:endParaRPr lang="fr-CA" dirty="0"/>
          </a:p>
          <a:p>
            <a:pPr lvl="0"/>
            <a:r>
              <a:rPr lang="fr-CA" b="1" dirty="0"/>
              <a:t>A</a:t>
            </a:r>
            <a:r>
              <a:rPr lang="fr-CA" b="1" dirty="0" smtClean="0"/>
              <a:t>telier </a:t>
            </a:r>
            <a:r>
              <a:rPr lang="fr-CA" b="1" dirty="0"/>
              <a:t>3 </a:t>
            </a:r>
            <a:r>
              <a:rPr lang="fr-CA" dirty="0" smtClean="0"/>
              <a:t>: planification </a:t>
            </a:r>
            <a:r>
              <a:rPr lang="fr-CA" dirty="0"/>
              <a:t>d’une activité </a:t>
            </a:r>
            <a:r>
              <a:rPr lang="fr-CA" dirty="0" smtClean="0"/>
              <a:t>d’apprentissage sur </a:t>
            </a:r>
            <a:r>
              <a:rPr lang="fr-CA" dirty="0"/>
              <a:t>l’offre </a:t>
            </a:r>
            <a:r>
              <a:rPr lang="fr-CA" dirty="0" smtClean="0"/>
              <a:t>active</a:t>
            </a:r>
          </a:p>
          <a:p>
            <a:pPr marL="109728" lvl="0" indent="0">
              <a:buNone/>
            </a:pPr>
            <a:endParaRPr lang="fr-CA" dirty="0"/>
          </a:p>
          <a:p>
            <a:pPr lvl="0"/>
            <a:r>
              <a:rPr lang="fr-CA" b="1" dirty="0"/>
              <a:t>A</a:t>
            </a:r>
            <a:r>
              <a:rPr lang="fr-CA" b="1" dirty="0" smtClean="0"/>
              <a:t>telier </a:t>
            </a:r>
            <a:r>
              <a:rPr lang="fr-CA" b="1" dirty="0"/>
              <a:t>4 </a:t>
            </a:r>
            <a:r>
              <a:rPr lang="fr-CA" dirty="0" smtClean="0"/>
              <a:t>: autorégulation </a:t>
            </a:r>
            <a:r>
              <a:rPr lang="fr-CA" dirty="0"/>
              <a:t>de ses pratiques d’enseignement </a:t>
            </a:r>
            <a:endParaRPr lang="fr-CA" dirty="0" smtClean="0"/>
          </a:p>
          <a:p>
            <a:pPr marL="109728" lvl="0" indent="0">
              <a:buNone/>
            </a:pPr>
            <a:endParaRPr lang="fr-CA" dirty="0" smtClean="0"/>
          </a:p>
          <a:p>
            <a:pPr lvl="0"/>
            <a:r>
              <a:rPr lang="fr-CA" b="1" dirty="0" smtClean="0"/>
              <a:t>Avant </a:t>
            </a:r>
            <a:r>
              <a:rPr lang="fr-CA" b="1" dirty="0"/>
              <a:t>de terminer</a:t>
            </a:r>
            <a:r>
              <a:rPr lang="fr-CA" dirty="0"/>
              <a:t> </a:t>
            </a:r>
            <a:r>
              <a:rPr lang="fr-CA" dirty="0" smtClean="0"/>
              <a:t>: questionnaire post-formation</a:t>
            </a:r>
            <a:endParaRPr lang="fr-CA" dirty="0"/>
          </a:p>
          <a:p>
            <a:pPr marL="109728" lvl="0" indent="0">
              <a:buNone/>
            </a:pPr>
            <a:endParaRPr lang="fr-CA" dirty="0"/>
          </a:p>
          <a:p>
            <a:pPr lvl="0"/>
            <a:r>
              <a:rPr lang="fr-CA" b="1" dirty="0" smtClean="0"/>
              <a:t>Autres </a:t>
            </a:r>
            <a:r>
              <a:rPr lang="fr-CA" b="1" dirty="0"/>
              <a:t>ressources</a:t>
            </a:r>
            <a:r>
              <a:rPr lang="fr-CA" dirty="0"/>
              <a:t> </a:t>
            </a:r>
            <a:r>
              <a:rPr lang="fr-CA" dirty="0" smtClean="0"/>
              <a:t>: ressources </a:t>
            </a:r>
            <a:r>
              <a:rPr lang="fr-CA" dirty="0"/>
              <a:t>à consulter et à télécharger à propos de l’offre </a:t>
            </a:r>
            <a:r>
              <a:rPr lang="fr-CA" dirty="0" smtClean="0"/>
              <a:t>active</a:t>
            </a:r>
            <a:endParaRPr lang="fr-CA" dirty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Contenu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05979892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CA" dirty="0" smtClean="0">
                <a:hlinkClick r:id="rId3"/>
              </a:rPr>
              <a:t>www.enseigner-offre-active.ca</a:t>
            </a:r>
            <a:r>
              <a:rPr lang="en-CA" dirty="0" smtClean="0"/>
              <a:t> 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Démonstration</a:t>
            </a:r>
            <a:endParaRPr lang="fr-CA" dirty="0"/>
          </a:p>
        </p:txBody>
      </p:sp>
      <p:pic>
        <p:nvPicPr>
          <p:cNvPr id="4098" name="Picture 2" descr="C:\Users\User\AppData\Local\Microsoft\Windows\Temporary Internet Files\Content.IE5\2CP0SO1Q\online-course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9143999" cy="500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8965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1043</TotalTime>
  <Words>1043</Words>
  <Application>Microsoft Office PowerPoint</Application>
  <PresentationFormat>Affichage à l'écran (4:3)</PresentationFormat>
  <Paragraphs>150</Paragraphs>
  <Slides>10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Calibri</vt:lpstr>
      <vt:lpstr>Lucida Sans Unicode</vt:lpstr>
      <vt:lpstr>Verdana</vt:lpstr>
      <vt:lpstr>Wingdings 2</vt:lpstr>
      <vt:lpstr>Wingdings 3</vt:lpstr>
      <vt:lpstr>Rotonde</vt:lpstr>
      <vt:lpstr>Présentation PowerPoint</vt:lpstr>
      <vt:lpstr>Plan de la présentation</vt:lpstr>
      <vt:lpstr>Recherches antérieures</vt:lpstr>
      <vt:lpstr>Recherches antérieures</vt:lpstr>
      <vt:lpstr>Recherches antérieures</vt:lpstr>
      <vt:lpstr>Caractéristiques</vt:lpstr>
      <vt:lpstr>Objectifs</vt:lpstr>
      <vt:lpstr>Contenu</vt:lpstr>
      <vt:lpstr>Démonstration</vt:lpstr>
      <vt:lpstr>Merci de diffuser et d’en parler dans votre milieu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formation en ligne sur l’enseignement de l’offre active</dc:title>
  <dc:creator>Josée Benoît</dc:creator>
  <cp:lastModifiedBy>Josée Benoit</cp:lastModifiedBy>
  <cp:revision>19</cp:revision>
  <dcterms:created xsi:type="dcterms:W3CDTF">2018-05-29T13:24:39Z</dcterms:created>
  <dcterms:modified xsi:type="dcterms:W3CDTF">2019-10-29T16:38:40Z</dcterms:modified>
</cp:coreProperties>
</file>